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840" y="-84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56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4000" y="2916000"/>
            <a:ext cx="442656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2772360" y="291600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504000" y="291600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6" name="Рисунок 35"/>
          <p:cNvPicPr/>
          <p:nvPr/>
        </p:nvPicPr>
        <p:blipFill>
          <a:blip r:embed="rId2"/>
          <a:stretch/>
        </p:blipFill>
        <p:spPr>
          <a:xfrm>
            <a:off x="1406880" y="1823760"/>
            <a:ext cx="2620440" cy="2090880"/>
          </a:xfrm>
          <a:prstGeom prst="rect">
            <a:avLst/>
          </a:prstGeom>
          <a:ln>
            <a:noFill/>
          </a:ln>
        </p:spPr>
      </p:pic>
      <p:pic>
        <p:nvPicPr>
          <p:cNvPr id="37" name="Рисунок 36"/>
          <p:cNvPicPr/>
          <p:nvPr/>
        </p:nvPicPr>
        <p:blipFill>
          <a:blip r:embed="rId2"/>
          <a:stretch/>
        </p:blipFill>
        <p:spPr>
          <a:xfrm>
            <a:off x="1406880" y="1823760"/>
            <a:ext cx="2620440" cy="2090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504000" y="1823760"/>
            <a:ext cx="4426560" cy="2090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504000" y="-114120"/>
            <a:ext cx="9071640" cy="15119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504000" y="291600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4000" y="1823760"/>
            <a:ext cx="4426560" cy="2090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2772360" y="291600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504000" y="2916000"/>
            <a:ext cx="442656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56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04000" y="2916000"/>
            <a:ext cx="442656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2772360" y="291600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504000" y="291600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3" name="Рисунок 72"/>
          <p:cNvPicPr/>
          <p:nvPr/>
        </p:nvPicPr>
        <p:blipFill>
          <a:blip r:embed="rId2"/>
          <a:stretch/>
        </p:blipFill>
        <p:spPr>
          <a:xfrm>
            <a:off x="1406880" y="1823760"/>
            <a:ext cx="2620440" cy="2090880"/>
          </a:xfrm>
          <a:prstGeom prst="rect">
            <a:avLst/>
          </a:prstGeom>
          <a:ln>
            <a:noFill/>
          </a:ln>
        </p:spPr>
      </p:pic>
      <p:pic>
        <p:nvPicPr>
          <p:cNvPr id="74" name="Рисунок 73"/>
          <p:cNvPicPr/>
          <p:nvPr/>
        </p:nvPicPr>
        <p:blipFill>
          <a:blip r:embed="rId2"/>
          <a:stretch/>
        </p:blipFill>
        <p:spPr>
          <a:xfrm>
            <a:off x="1406880" y="1823760"/>
            <a:ext cx="2620440" cy="2090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>
          <a:xfrm>
            <a:off x="504000" y="1823760"/>
            <a:ext cx="4426560" cy="2090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ubTitle"/>
          </p:nvPr>
        </p:nvSpPr>
        <p:spPr>
          <a:xfrm>
            <a:off x="504000" y="-114120"/>
            <a:ext cx="9071640" cy="15119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504000" y="291600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2772360" y="291600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504000" y="2916000"/>
            <a:ext cx="442656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56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04000" y="2916000"/>
            <a:ext cx="442656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2772360" y="291600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9" name="PlaceHolder 5"/>
          <p:cNvSpPr>
            <a:spLocks noGrp="1"/>
          </p:cNvSpPr>
          <p:nvPr>
            <p:ph type="body"/>
          </p:nvPr>
        </p:nvSpPr>
        <p:spPr>
          <a:xfrm>
            <a:off x="504000" y="291600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13" name="Рисунок 112"/>
          <p:cNvPicPr/>
          <p:nvPr/>
        </p:nvPicPr>
        <p:blipFill>
          <a:blip r:embed="rId2"/>
          <a:stretch/>
        </p:blipFill>
        <p:spPr>
          <a:xfrm>
            <a:off x="1406880" y="1823760"/>
            <a:ext cx="2620440" cy="2090880"/>
          </a:xfrm>
          <a:prstGeom prst="rect">
            <a:avLst/>
          </a:prstGeom>
          <a:ln>
            <a:noFill/>
          </a:ln>
        </p:spPr>
      </p:pic>
      <p:pic>
        <p:nvPicPr>
          <p:cNvPr id="114" name="Рисунок 113"/>
          <p:cNvPicPr/>
          <p:nvPr/>
        </p:nvPicPr>
        <p:blipFill>
          <a:blip r:embed="rId2"/>
          <a:stretch/>
        </p:blipFill>
        <p:spPr>
          <a:xfrm>
            <a:off x="1406880" y="1823760"/>
            <a:ext cx="2620440" cy="2090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504000" y="-114120"/>
            <a:ext cx="9071640" cy="15119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4000" y="291600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2772360" y="291600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2772360" y="1823760"/>
            <a:ext cx="216000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4000" y="2916000"/>
            <a:ext cx="4426560" cy="9972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763713"/>
            <a:ext cx="9072563" cy="4989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4825" y="7007225"/>
            <a:ext cx="2351088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2A18E-A812-49B5-9FB7-971B810BB1D8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44875" y="7007225"/>
            <a:ext cx="3190875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24713" y="7007225"/>
            <a:ext cx="2352675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6DE50-5CDF-4FB9-9BD2-4AEB637AAD8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/>
          <p:nvPr/>
        </p:nvPicPr>
        <p:blipFill>
          <a:blip r:embed="rId14"/>
          <a:stretch/>
        </p:blipFill>
        <p:spPr>
          <a:xfrm>
            <a:off x="0" y="0"/>
            <a:ext cx="10079280" cy="7559640"/>
          </a:xfrm>
          <a:prstGeom prst="rect">
            <a:avLst/>
          </a:prstGeom>
          <a:ln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1640" cy="43840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Для правки структуры щёлкните мышью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Arial"/>
              </a:rPr>
              <a:t>Второй уровень структуры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Третий уровень структуры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Arial"/>
              </a:rPr>
              <a:t>Четвёртый уровень структуры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Пятый уровень структуры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Шестой уровень структуры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Рисунок 74"/>
          <p:cNvPicPr/>
          <p:nvPr/>
        </p:nvPicPr>
        <p:blipFill>
          <a:blip r:embed="rId14"/>
          <a:stretch/>
        </p:blipFill>
        <p:spPr>
          <a:xfrm>
            <a:off x="0" y="0"/>
            <a:ext cx="10079280" cy="7559640"/>
          </a:xfrm>
          <a:prstGeom prst="rect">
            <a:avLst/>
          </a:prstGeom>
          <a:ln>
            <a:noFill/>
          </a:ln>
        </p:spPr>
      </p:pic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-885240"/>
            <a:ext cx="9071640" cy="359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Для правки структуры щёлкните мышью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Arial"/>
              </a:rPr>
              <a:t>Второй уровень структуры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Третий уровень структуры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Arial"/>
              </a:rPr>
              <a:t>Четвёртый уровень структуры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Пятый уровень структуры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Шестой уровень структуры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Седьмой уровень структуры</a:t>
            </a:r>
            <a:endParaRPr/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Для правки структуры щёлкните мышью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Arial"/>
              </a:rPr>
              <a:t>Второй уровень структуры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Третий уровень структуры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Arial"/>
              </a:rPr>
              <a:t>Четвёртый уровень структуры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Пятый уровень структуры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Шестой уровень структуры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Седьмой уровень структуры</a:t>
            </a:r>
            <a:endParaRPr/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5152680" y="411408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Для правки структуры щёлкните мышью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Arial"/>
              </a:rPr>
              <a:t>Второй уровень структуры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Третий уровень структуры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Arial"/>
              </a:rPr>
              <a:t>Четвёртый уровень структуры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Пятый уровень структуры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Шестой уровень структуры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Седьмой уровень структуры</a:t>
            </a:r>
            <a:endParaRPr/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504000" y="4114080"/>
            <a:ext cx="4426560" cy="2090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Для правки структуры щёлкните мышью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Arial"/>
              </a:rPr>
              <a:t>Второй уровень структуры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Третий уровень структуры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800" spc="-1">
                <a:latin typeface="Arial"/>
              </a:rPr>
              <a:t>Четвёртый уровень структуры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Пятый уровень структуры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Шестой уровень структуры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800" spc="-1"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Рисунок 114"/>
          <p:cNvPicPr/>
          <p:nvPr/>
        </p:nvPicPr>
        <p:blipFill>
          <a:blip r:embed="rId2"/>
          <a:stretch/>
        </p:blipFill>
        <p:spPr>
          <a:xfrm>
            <a:off x="360" y="0"/>
            <a:ext cx="10151640" cy="7613640"/>
          </a:xfrm>
          <a:prstGeom prst="rect">
            <a:avLst/>
          </a:prstGeom>
          <a:ln>
            <a:noFill/>
          </a:ln>
        </p:spPr>
      </p:pic>
      <p:sp>
        <p:nvSpPr>
          <p:cNvPr id="116" name="CustomShape 1"/>
          <p:cNvSpPr/>
          <p:nvPr/>
        </p:nvSpPr>
        <p:spPr>
          <a:xfrm>
            <a:off x="864000" y="3528000"/>
            <a:ext cx="9071640" cy="124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ru-RU" sz="4400" b="1" strike="noStrike" spc="-1">
                <a:solidFill>
                  <a:srgbClr val="6600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          «Подумай-отгадай»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117" name="CustomShape 2"/>
          <p:cNvSpPr/>
          <p:nvPr/>
        </p:nvSpPr>
        <p:spPr>
          <a:xfrm>
            <a:off x="360000" y="311760"/>
            <a:ext cx="9071640" cy="350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МБДОУ «Детский сад № 58 присмотра и оздоровления»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      Интерактивная игра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FF33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      для детей 4-6 лет</a:t>
            </a:r>
            <a:endParaRPr/>
          </a:p>
        </p:txBody>
      </p:sp>
      <p:sp>
        <p:nvSpPr>
          <p:cNvPr id="118" name="CustomShape 3"/>
          <p:cNvSpPr/>
          <p:nvPr/>
        </p:nvSpPr>
        <p:spPr>
          <a:xfrm>
            <a:off x="4248000" y="5940077"/>
            <a:ext cx="5687640" cy="183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ru-RU" sz="4000" b="1" strike="noStrike" spc="-1" baseline="33000" dirty="0">
                <a:uFill>
                  <a:solidFill>
                    <a:srgbClr val="FFFFFF"/>
                  </a:solidFill>
                </a:uFill>
                <a:latin typeface="Arial"/>
              </a:rPr>
              <a:t>                        </a:t>
            </a:r>
            <a:r>
              <a:rPr lang="ru-RU" sz="4000" b="1" strike="noStrike" spc="-1" baseline="33000" dirty="0" smtClean="0">
                <a:uFill>
                  <a:solidFill>
                    <a:srgbClr val="FFFFFF"/>
                  </a:solidFill>
                </a:uFill>
                <a:latin typeface="Arial"/>
              </a:rPr>
              <a:t>                 Автор</a:t>
            </a:r>
            <a:r>
              <a:rPr lang="ru-RU" sz="4000" b="1" strike="noStrike" spc="-1" baseline="33000" dirty="0">
                <a:uFill>
                  <a:solidFill>
                    <a:srgbClr val="FFFFFF"/>
                  </a:solidFill>
                </a:uFill>
                <a:latin typeface="Arial"/>
              </a:rPr>
              <a:t>:</a:t>
            </a:r>
            <a:endParaRPr dirty="0"/>
          </a:p>
          <a:p>
            <a:pPr algn="r"/>
            <a:r>
              <a:rPr lang="ru-RU" sz="4000" b="1" strike="noStrike" spc="-1" baseline="33000" dirty="0">
                <a:uFill>
                  <a:solidFill>
                    <a:srgbClr val="FFFFFF"/>
                  </a:solidFill>
                </a:uFill>
                <a:latin typeface="Arial"/>
              </a:rPr>
              <a:t>   </a:t>
            </a:r>
            <a:r>
              <a:rPr lang="ru-RU" sz="4000" b="1" strike="noStrike" spc="-1" baseline="33000" dirty="0" smtClean="0">
                <a:uFill>
                  <a:solidFill>
                    <a:srgbClr val="FFFFFF"/>
                  </a:solidFill>
                </a:uFill>
                <a:latin typeface="Arial"/>
              </a:rPr>
              <a:t>Топунова Светлана Александровна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504360" y="4752000"/>
            <a:ext cx="9071640" cy="265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6000" b="1" spc="-1" dirty="0">
                <a:latin typeface="Times New Roman"/>
              </a:rPr>
              <a:t>Молодец!</a:t>
            </a:r>
            <a:endParaRPr dirty="0"/>
          </a:p>
        </p:txBody>
      </p:sp>
      <p:pic>
        <p:nvPicPr>
          <p:cNvPr id="158" name="Рисунок 157"/>
          <p:cNvPicPr/>
          <p:nvPr/>
        </p:nvPicPr>
        <p:blipFill>
          <a:blip r:embed="rId2"/>
          <a:stretch/>
        </p:blipFill>
        <p:spPr>
          <a:xfrm>
            <a:off x="2648520" y="921960"/>
            <a:ext cx="4646880" cy="3902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504000" y="523800"/>
            <a:ext cx="9071640" cy="134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2600" b="1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Цель: </a:t>
            </a:r>
            <a:r>
              <a:rPr lang="ru-RU" sz="2400" b="1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Формировать у дошкольников знания о транспорте и правилах дорожного движения</a:t>
            </a:r>
            <a:endParaRPr/>
          </a:p>
        </p:txBody>
      </p:sp>
      <p:sp>
        <p:nvSpPr>
          <p:cNvPr id="120" name="CustomShape 2"/>
          <p:cNvSpPr/>
          <p:nvPr/>
        </p:nvSpPr>
        <p:spPr>
          <a:xfrm>
            <a:off x="504000" y="2160000"/>
            <a:ext cx="9071640" cy="438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432000" indent="-32364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ru-RU" sz="2400" b="1" i="1" u="sng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Задачи:</a:t>
            </a:r>
            <a:endParaRPr/>
          </a:p>
          <a:p>
            <a:pPr marL="432000" indent="-32364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ru-RU" sz="2400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Активизировать процессы мышления, внимания и речи детей;</a:t>
            </a:r>
            <a:endParaRPr/>
          </a:p>
          <a:p>
            <a:pPr marL="432000" indent="-32364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ru-RU" sz="2400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Расширять знания о дорожных знаках, о видах транспорта;</a:t>
            </a:r>
            <a:endParaRPr/>
          </a:p>
          <a:p>
            <a:pPr marL="432000" indent="-32364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ru-RU" sz="2400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Совершенствовать умение читать дорожные знаки;</a:t>
            </a:r>
            <a:endParaRPr/>
          </a:p>
          <a:p>
            <a:pPr marL="432000" indent="-32364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ru-RU" sz="2400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Воспитывать сообразительность и находчивость, умение выполнять правила дорожного движения в жизни.</a:t>
            </a:r>
            <a:endParaRPr/>
          </a:p>
        </p:txBody>
      </p:sp>
      <p:sp>
        <p:nvSpPr>
          <p:cNvPr id="121" name="CustomShape 3"/>
          <p:cNvSpPr/>
          <p:nvPr/>
        </p:nvSpPr>
        <p:spPr>
          <a:xfrm>
            <a:off x="576000" y="5328000"/>
            <a:ext cx="9071640" cy="134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Правила игры: внимательно выслушать вопрос воспитателя,  найти и назвать правильный ответ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504000" y="238320"/>
            <a:ext cx="9071640" cy="134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На какой сигнал светофора можно начать движение?</a:t>
            </a:r>
            <a:endParaRPr/>
          </a:p>
        </p:txBody>
      </p:sp>
      <p:sp>
        <p:nvSpPr>
          <p:cNvPr id="123" name="CustomShape 2"/>
          <p:cNvSpPr/>
          <p:nvPr/>
        </p:nvSpPr>
        <p:spPr>
          <a:xfrm>
            <a:off x="6264000" y="4059360"/>
            <a:ext cx="2303640" cy="2090880"/>
          </a:xfrm>
          <a:prstGeom prst="ellipse">
            <a:avLst/>
          </a:prstGeom>
          <a:solidFill>
            <a:srgbClr val="CC0000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4" name="CustomShape 3"/>
          <p:cNvSpPr/>
          <p:nvPr/>
        </p:nvSpPr>
        <p:spPr>
          <a:xfrm>
            <a:off x="6264000" y="1769040"/>
            <a:ext cx="2231640" cy="2090880"/>
          </a:xfrm>
          <a:prstGeom prst="ellipse">
            <a:avLst/>
          </a:prstGeom>
          <a:solidFill>
            <a:srgbClr val="3333F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5" name="CustomShape 4"/>
          <p:cNvSpPr/>
          <p:nvPr/>
        </p:nvSpPr>
        <p:spPr>
          <a:xfrm>
            <a:off x="1656000" y="1769040"/>
            <a:ext cx="2231640" cy="2090880"/>
          </a:xfrm>
          <a:prstGeom prst="ellipse">
            <a:avLst/>
          </a:prstGeom>
          <a:solidFill>
            <a:srgbClr val="FFFF00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6" name="CustomShape 5"/>
          <p:cNvSpPr/>
          <p:nvPr/>
        </p:nvSpPr>
        <p:spPr>
          <a:xfrm>
            <a:off x="1584000" y="4059360"/>
            <a:ext cx="2375640" cy="2090880"/>
          </a:xfrm>
          <a:prstGeom prst="ellipse">
            <a:avLst/>
          </a:prstGeom>
          <a:solidFill>
            <a:srgbClr val="009900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504000" y="237960"/>
            <a:ext cx="9071640" cy="134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Кто регулирует движение на дороге?</a:t>
            </a:r>
            <a:endParaRPr/>
          </a:p>
        </p:txBody>
      </p:sp>
      <p:pic>
        <p:nvPicPr>
          <p:cNvPr id="128" name="Рисунок 127"/>
          <p:cNvPicPr/>
          <p:nvPr/>
        </p:nvPicPr>
        <p:blipFill>
          <a:blip r:embed="rId2"/>
          <a:srcRect b="4784"/>
          <a:stretch/>
        </p:blipFill>
        <p:spPr>
          <a:xfrm>
            <a:off x="1440000" y="1944000"/>
            <a:ext cx="2437560" cy="2320560"/>
          </a:xfrm>
          <a:prstGeom prst="rect">
            <a:avLst/>
          </a:prstGeom>
          <a:ln>
            <a:noFill/>
          </a:ln>
        </p:spPr>
      </p:pic>
      <p:pic>
        <p:nvPicPr>
          <p:cNvPr id="129" name="Рисунок 128"/>
          <p:cNvPicPr/>
          <p:nvPr/>
        </p:nvPicPr>
        <p:blipFill>
          <a:blip r:embed="rId3"/>
          <a:stretch/>
        </p:blipFill>
        <p:spPr>
          <a:xfrm>
            <a:off x="5976000" y="1751040"/>
            <a:ext cx="1943640" cy="2640600"/>
          </a:xfrm>
          <a:prstGeom prst="rect">
            <a:avLst/>
          </a:prstGeom>
          <a:ln>
            <a:noFill/>
          </a:ln>
        </p:spPr>
      </p:pic>
      <p:pic>
        <p:nvPicPr>
          <p:cNvPr id="130" name="Рисунок 129"/>
          <p:cNvPicPr/>
          <p:nvPr/>
        </p:nvPicPr>
        <p:blipFill>
          <a:blip r:embed="rId4"/>
          <a:stretch/>
        </p:blipFill>
        <p:spPr>
          <a:xfrm rot="21538800">
            <a:off x="5850720" y="4513320"/>
            <a:ext cx="2522880" cy="2522520"/>
          </a:xfrm>
          <a:prstGeom prst="rect">
            <a:avLst/>
          </a:prstGeom>
          <a:ln>
            <a:noFill/>
          </a:ln>
        </p:spPr>
      </p:pic>
      <p:pic>
        <p:nvPicPr>
          <p:cNvPr id="131" name="Рисунок 130"/>
          <p:cNvPicPr/>
          <p:nvPr/>
        </p:nvPicPr>
        <p:blipFill>
          <a:blip r:embed="rId5"/>
          <a:stretch/>
        </p:blipFill>
        <p:spPr>
          <a:xfrm>
            <a:off x="1532160" y="4608000"/>
            <a:ext cx="1923480" cy="2431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504000" y="237960"/>
            <a:ext cx="9071640" cy="134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Какой транспорт перевозит пассажиров?</a:t>
            </a:r>
            <a:endParaRPr/>
          </a:p>
        </p:txBody>
      </p:sp>
      <p:pic>
        <p:nvPicPr>
          <p:cNvPr id="133" name="Рисунок 132"/>
          <p:cNvPicPr/>
          <p:nvPr/>
        </p:nvPicPr>
        <p:blipFill>
          <a:blip r:embed="rId2"/>
          <a:stretch/>
        </p:blipFill>
        <p:spPr>
          <a:xfrm>
            <a:off x="1079640" y="1745640"/>
            <a:ext cx="3240000" cy="2114280"/>
          </a:xfrm>
          <a:prstGeom prst="rect">
            <a:avLst/>
          </a:prstGeom>
          <a:ln>
            <a:noFill/>
          </a:ln>
        </p:spPr>
      </p:pic>
      <p:pic>
        <p:nvPicPr>
          <p:cNvPr id="134" name="Рисунок 133"/>
          <p:cNvPicPr/>
          <p:nvPr/>
        </p:nvPicPr>
        <p:blipFill>
          <a:blip r:embed="rId3"/>
          <a:stretch/>
        </p:blipFill>
        <p:spPr>
          <a:xfrm>
            <a:off x="5832000" y="1844280"/>
            <a:ext cx="2951640" cy="1971360"/>
          </a:xfrm>
          <a:prstGeom prst="rect">
            <a:avLst/>
          </a:prstGeom>
          <a:ln>
            <a:noFill/>
          </a:ln>
        </p:spPr>
      </p:pic>
      <p:pic>
        <p:nvPicPr>
          <p:cNvPr id="135" name="Рисунок 134"/>
          <p:cNvPicPr/>
          <p:nvPr/>
        </p:nvPicPr>
        <p:blipFill>
          <a:blip r:embed="rId4"/>
          <a:stretch/>
        </p:blipFill>
        <p:spPr>
          <a:xfrm rot="21534000">
            <a:off x="5000400" y="4007520"/>
            <a:ext cx="4985640" cy="3310920"/>
          </a:xfrm>
          <a:prstGeom prst="rect">
            <a:avLst/>
          </a:prstGeom>
          <a:ln>
            <a:noFill/>
          </a:ln>
        </p:spPr>
      </p:pic>
      <p:pic>
        <p:nvPicPr>
          <p:cNvPr id="136" name="Рисунок 135"/>
          <p:cNvPicPr/>
          <p:nvPr/>
        </p:nvPicPr>
        <p:blipFill>
          <a:blip r:embed="rId5"/>
          <a:stretch/>
        </p:blipFill>
        <p:spPr>
          <a:xfrm>
            <a:off x="1752120" y="4059360"/>
            <a:ext cx="1919520" cy="2212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504000" y="237960"/>
            <a:ext cx="9071640" cy="134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Какой дорожный знак относится к  «Знакам сервиса»?</a:t>
            </a:r>
            <a:endParaRPr/>
          </a:p>
        </p:txBody>
      </p:sp>
      <p:pic>
        <p:nvPicPr>
          <p:cNvPr id="138" name="Рисунок 137"/>
          <p:cNvPicPr/>
          <p:nvPr/>
        </p:nvPicPr>
        <p:blipFill>
          <a:blip r:embed="rId2"/>
          <a:srcRect b="24556"/>
          <a:stretch/>
        </p:blipFill>
        <p:spPr>
          <a:xfrm>
            <a:off x="1512000" y="1714680"/>
            <a:ext cx="2231640" cy="2244960"/>
          </a:xfrm>
          <a:prstGeom prst="rect">
            <a:avLst/>
          </a:prstGeom>
          <a:ln>
            <a:noFill/>
          </a:ln>
        </p:spPr>
      </p:pic>
      <p:pic>
        <p:nvPicPr>
          <p:cNvPr id="139" name="Рисунок 138"/>
          <p:cNvPicPr/>
          <p:nvPr/>
        </p:nvPicPr>
        <p:blipFill>
          <a:blip r:embed="rId3"/>
          <a:stretch/>
        </p:blipFill>
        <p:spPr>
          <a:xfrm>
            <a:off x="6219720" y="1800000"/>
            <a:ext cx="2059920" cy="2059920"/>
          </a:xfrm>
          <a:prstGeom prst="rect">
            <a:avLst/>
          </a:prstGeom>
          <a:ln>
            <a:noFill/>
          </a:ln>
        </p:spPr>
      </p:pic>
      <p:pic>
        <p:nvPicPr>
          <p:cNvPr id="140" name="Рисунок 139"/>
          <p:cNvPicPr/>
          <p:nvPr/>
        </p:nvPicPr>
        <p:blipFill>
          <a:blip r:embed="rId4"/>
          <a:stretch/>
        </p:blipFill>
        <p:spPr>
          <a:xfrm>
            <a:off x="6371280" y="4059360"/>
            <a:ext cx="1764360" cy="2459160"/>
          </a:xfrm>
          <a:prstGeom prst="rect">
            <a:avLst/>
          </a:prstGeom>
          <a:ln>
            <a:noFill/>
          </a:ln>
        </p:spPr>
      </p:pic>
      <p:pic>
        <p:nvPicPr>
          <p:cNvPr id="141" name="Рисунок 140"/>
          <p:cNvPicPr/>
          <p:nvPr/>
        </p:nvPicPr>
        <p:blipFill>
          <a:blip r:embed="rId5"/>
          <a:stretch/>
        </p:blipFill>
        <p:spPr>
          <a:xfrm>
            <a:off x="1512000" y="4059360"/>
            <a:ext cx="2375640" cy="2375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504000" y="237960"/>
            <a:ext cx="9071640" cy="134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Какой палочкой пользуется регулировщик?</a:t>
            </a:r>
            <a:endParaRPr/>
          </a:p>
        </p:txBody>
      </p:sp>
      <p:pic>
        <p:nvPicPr>
          <p:cNvPr id="143" name="Рисунок 142"/>
          <p:cNvPicPr/>
          <p:nvPr/>
        </p:nvPicPr>
        <p:blipFill>
          <a:blip r:embed="rId2"/>
          <a:stretch/>
        </p:blipFill>
        <p:spPr>
          <a:xfrm>
            <a:off x="1512000" y="1891800"/>
            <a:ext cx="2087640" cy="2211840"/>
          </a:xfrm>
          <a:prstGeom prst="rect">
            <a:avLst/>
          </a:prstGeom>
          <a:ln>
            <a:noFill/>
          </a:ln>
        </p:spPr>
      </p:pic>
      <p:pic>
        <p:nvPicPr>
          <p:cNvPr id="144" name="Рисунок 143"/>
          <p:cNvPicPr/>
          <p:nvPr/>
        </p:nvPicPr>
        <p:blipFill>
          <a:blip r:embed="rId3"/>
          <a:srcRect b="19981"/>
          <a:stretch/>
        </p:blipFill>
        <p:spPr>
          <a:xfrm>
            <a:off x="5904000" y="1944000"/>
            <a:ext cx="2661480" cy="2129400"/>
          </a:xfrm>
          <a:prstGeom prst="rect">
            <a:avLst/>
          </a:prstGeom>
          <a:ln>
            <a:noFill/>
          </a:ln>
        </p:spPr>
      </p:pic>
      <p:pic>
        <p:nvPicPr>
          <p:cNvPr id="145" name="Рисунок 144"/>
          <p:cNvPicPr/>
          <p:nvPr/>
        </p:nvPicPr>
        <p:blipFill>
          <a:blip r:embed="rId4"/>
          <a:stretch/>
        </p:blipFill>
        <p:spPr>
          <a:xfrm>
            <a:off x="930600" y="4483800"/>
            <a:ext cx="3677040" cy="2067840"/>
          </a:xfrm>
          <a:prstGeom prst="rect">
            <a:avLst/>
          </a:prstGeom>
          <a:ln>
            <a:noFill/>
          </a:ln>
        </p:spPr>
      </p:pic>
      <p:pic>
        <p:nvPicPr>
          <p:cNvPr id="146" name="Рисунок 145"/>
          <p:cNvPicPr/>
          <p:nvPr/>
        </p:nvPicPr>
        <p:blipFill>
          <a:blip r:embed="rId5"/>
          <a:srcRect t="7158" b="7301"/>
          <a:stretch/>
        </p:blipFill>
        <p:spPr>
          <a:xfrm>
            <a:off x="5686560" y="4464000"/>
            <a:ext cx="3457080" cy="2090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504000" y="237960"/>
            <a:ext cx="9071640" cy="134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Как можно назвать пешеходный переход?</a:t>
            </a:r>
            <a:endParaRPr/>
          </a:p>
        </p:txBody>
      </p:sp>
      <p:pic>
        <p:nvPicPr>
          <p:cNvPr id="148" name="Рисунок 147"/>
          <p:cNvPicPr/>
          <p:nvPr/>
        </p:nvPicPr>
        <p:blipFill>
          <a:blip r:embed="rId2"/>
          <a:srcRect t="6986" b="2525"/>
          <a:stretch/>
        </p:blipFill>
        <p:spPr>
          <a:xfrm>
            <a:off x="1527840" y="2016360"/>
            <a:ext cx="2143800" cy="2591280"/>
          </a:xfrm>
          <a:prstGeom prst="rect">
            <a:avLst/>
          </a:prstGeom>
          <a:ln>
            <a:noFill/>
          </a:ln>
        </p:spPr>
      </p:pic>
      <p:pic>
        <p:nvPicPr>
          <p:cNvPr id="149" name="Рисунок 148"/>
          <p:cNvPicPr/>
          <p:nvPr/>
        </p:nvPicPr>
        <p:blipFill>
          <a:blip r:embed="rId3"/>
          <a:stretch/>
        </p:blipFill>
        <p:spPr>
          <a:xfrm>
            <a:off x="5976000" y="4892760"/>
            <a:ext cx="2791800" cy="2090880"/>
          </a:xfrm>
          <a:prstGeom prst="rect">
            <a:avLst/>
          </a:prstGeom>
          <a:ln>
            <a:noFill/>
          </a:ln>
        </p:spPr>
      </p:pic>
      <p:pic>
        <p:nvPicPr>
          <p:cNvPr id="150" name="Рисунок 149"/>
          <p:cNvPicPr/>
          <p:nvPr/>
        </p:nvPicPr>
        <p:blipFill>
          <a:blip r:embed="rId4"/>
          <a:stretch/>
        </p:blipFill>
        <p:spPr>
          <a:xfrm>
            <a:off x="5616000" y="2301840"/>
            <a:ext cx="3344040" cy="2089800"/>
          </a:xfrm>
          <a:prstGeom prst="rect">
            <a:avLst/>
          </a:prstGeom>
          <a:ln>
            <a:noFill/>
          </a:ln>
        </p:spPr>
      </p:pic>
      <p:pic>
        <p:nvPicPr>
          <p:cNvPr id="151" name="Рисунок 150"/>
          <p:cNvPicPr/>
          <p:nvPr/>
        </p:nvPicPr>
        <p:blipFill>
          <a:blip r:embed="rId5"/>
          <a:stretch/>
        </p:blipFill>
        <p:spPr>
          <a:xfrm>
            <a:off x="1152000" y="4995360"/>
            <a:ext cx="3208680" cy="1988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504000" y="237960"/>
            <a:ext cx="9071640" cy="134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Какой транспорт не является «водным»?</a:t>
            </a:r>
            <a:endParaRPr/>
          </a:p>
        </p:txBody>
      </p:sp>
      <p:pic>
        <p:nvPicPr>
          <p:cNvPr id="153" name="Рисунок 152"/>
          <p:cNvPicPr/>
          <p:nvPr/>
        </p:nvPicPr>
        <p:blipFill>
          <a:blip r:embed="rId2"/>
          <a:stretch/>
        </p:blipFill>
        <p:spPr>
          <a:xfrm>
            <a:off x="862920" y="2304000"/>
            <a:ext cx="3744720" cy="2022840"/>
          </a:xfrm>
          <a:prstGeom prst="rect">
            <a:avLst/>
          </a:prstGeom>
          <a:ln>
            <a:noFill/>
          </a:ln>
        </p:spPr>
      </p:pic>
      <p:pic>
        <p:nvPicPr>
          <p:cNvPr id="154" name="Рисунок 153"/>
          <p:cNvPicPr/>
          <p:nvPr/>
        </p:nvPicPr>
        <p:blipFill>
          <a:blip r:embed="rId3"/>
          <a:stretch/>
        </p:blipFill>
        <p:spPr>
          <a:xfrm>
            <a:off x="5976000" y="2070720"/>
            <a:ext cx="2643840" cy="2320920"/>
          </a:xfrm>
          <a:prstGeom prst="rect">
            <a:avLst/>
          </a:prstGeom>
          <a:ln>
            <a:noFill/>
          </a:ln>
        </p:spPr>
      </p:pic>
      <p:pic>
        <p:nvPicPr>
          <p:cNvPr id="155" name="Рисунок 154"/>
          <p:cNvPicPr/>
          <p:nvPr/>
        </p:nvPicPr>
        <p:blipFill>
          <a:blip r:embed="rId4"/>
          <a:srcRect t="17701" b="18763"/>
          <a:stretch/>
        </p:blipFill>
        <p:spPr>
          <a:xfrm>
            <a:off x="792000" y="4721400"/>
            <a:ext cx="3841920" cy="1830240"/>
          </a:xfrm>
          <a:prstGeom prst="rect">
            <a:avLst/>
          </a:prstGeom>
          <a:ln>
            <a:noFill/>
          </a:ln>
        </p:spPr>
      </p:pic>
      <p:pic>
        <p:nvPicPr>
          <p:cNvPr id="156" name="Рисунок 155"/>
          <p:cNvPicPr/>
          <p:nvPr/>
        </p:nvPicPr>
        <p:blipFill>
          <a:blip r:embed="rId5"/>
          <a:srcRect t="17327" b="17886"/>
          <a:stretch/>
        </p:blipFill>
        <p:spPr>
          <a:xfrm>
            <a:off x="5510880" y="4752000"/>
            <a:ext cx="3704760" cy="1799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142</Words>
  <Application>Microsoft Office PowerPoint</Application>
  <PresentationFormat>Произвольный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Тема Office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10</cp:revision>
  <dcterms:created xsi:type="dcterms:W3CDTF">2019-01-08T12:32:01Z</dcterms:created>
  <dcterms:modified xsi:type="dcterms:W3CDTF">2019-01-21T16:57:45Z</dcterms:modified>
  <dc:language>ru-RU</dc:language>
</cp:coreProperties>
</file>